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BE8A-52F9-4EEE-ACD0-E01483628D8F}" type="datetimeFigureOut">
              <a:rPr lang="ko-KR" altLang="en-US" smtClean="0"/>
              <a:t>2010-11-10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9AE48-3394-4832-AD01-4C108BC0C5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11560" y="467380"/>
            <a:ext cx="3311723" cy="5133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altLang="ko-KR" b="1" dirty="0">
                <a:ln w="28575">
                  <a:solidFill>
                    <a:schemeClr val="bg1"/>
                  </a:solidFill>
                </a:ln>
                <a:solidFill>
                  <a:srgbClr val="00B050"/>
                </a:solidFill>
                <a:latin typeface="나눔고딕" pitchFamily="50" charset="-127"/>
                <a:ea typeface="나눔고딕" pitchFamily="50" charset="-127"/>
              </a:rPr>
              <a:t>Monsanto</a:t>
            </a:r>
            <a:endParaRPr lang="ko-KR" altLang="en-US" b="1" dirty="0">
              <a:ln w="28575">
                <a:solidFill>
                  <a:schemeClr val="bg1"/>
                </a:solidFill>
              </a:ln>
              <a:solidFill>
                <a:srgbClr val="00B05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25307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세계 최대의 다국적 종자기업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주 사업분야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/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-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종자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생명공학 제품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농약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제초제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 err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총매출액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50</a:t>
            </a:r>
            <a:r>
              <a:rPr lang="ko-KR" altLang="en-US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억 달러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(2008</a:t>
            </a:r>
            <a:r>
              <a:rPr lang="ko-KR" altLang="en-US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종업원 수 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: 21,709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>
              <a:buFont typeface="Wingdings" pitchFamily="2" charset="2"/>
              <a:buChar char="§"/>
            </a:pPr>
            <a:endParaRPr lang="ko-KR" altLang="en-US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67380"/>
            <a:ext cx="3311723" cy="5133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altLang="ko-KR" b="1" dirty="0" err="1">
                <a:ln w="28575">
                  <a:solidFill>
                    <a:schemeClr val="bg1"/>
                  </a:solidFill>
                </a:ln>
                <a:solidFill>
                  <a:srgbClr val="0070C0"/>
                </a:solidFill>
                <a:latin typeface="나눔고딕" pitchFamily="50" charset="-127"/>
                <a:ea typeface="나눔고딕" pitchFamily="50" charset="-127"/>
              </a:rPr>
              <a:t>Dupont</a:t>
            </a:r>
            <a:endParaRPr lang="ko-KR" altLang="en-US" b="1" dirty="0">
              <a:ln w="28575">
                <a:solidFill>
                  <a:schemeClr val="bg1"/>
                </a:solidFill>
              </a:ln>
              <a:solidFill>
                <a:srgbClr val="0070C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60032" y="1253078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세계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2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위 종자기업 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주 사업분야 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/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 -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현재 세계 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70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여 개국에 하이브리드 종자 및 변종 종자를 유통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판매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 err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총매출액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: 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33</a:t>
            </a:r>
            <a:r>
              <a:rPr lang="ko-KR" altLang="en-US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억 달러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(2008</a:t>
            </a:r>
            <a:r>
              <a:rPr lang="ko-KR" altLang="en-US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종업원 수 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: 5,000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명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1560" y="3645024"/>
            <a:ext cx="3311723" cy="5133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altLang="ko-KR" b="1" dirty="0" err="1">
                <a:ln w="28575">
                  <a:solidFill>
                    <a:schemeClr val="bg1"/>
                  </a:solidFill>
                </a:ln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Syngenta</a:t>
            </a:r>
            <a:endParaRPr lang="ko-KR" altLang="en-US" b="1" dirty="0">
              <a:ln w="28575">
                <a:solidFill>
                  <a:schemeClr val="bg1"/>
                </a:solidFill>
              </a:ln>
              <a:solidFill>
                <a:srgbClr val="FF000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4437112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세계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3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위 종자기업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주 사업분야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/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 -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종자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살충제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생명공학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 err="1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총매출액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20</a:t>
            </a:r>
            <a:r>
              <a:rPr lang="ko-KR" altLang="en-US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억 달러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(2008</a:t>
            </a:r>
            <a:r>
              <a:rPr lang="ko-KR" altLang="en-US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r>
              <a:rPr lang="en-US" altLang="ko-KR" sz="1600" b="1" dirty="0">
                <a:solidFill>
                  <a:srgbClr val="FFFF00"/>
                </a:solidFill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종업원수 </a:t>
            </a:r>
            <a:r>
              <a: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: 25,925</a:t>
            </a:r>
            <a:r>
              <a:rPr lang="ko-KR" altLang="en-US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endParaRPr lang="en-US" altLang="ko-KR" sz="1600" b="1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2" name="그룹 21"/>
          <p:cNvGrpSpPr/>
          <p:nvPr/>
        </p:nvGrpSpPr>
        <p:grpSpPr>
          <a:xfrm>
            <a:off x="4860032" y="3645024"/>
            <a:ext cx="4104456" cy="2926199"/>
            <a:chOff x="4860032" y="3645024"/>
            <a:chExt cx="4104456" cy="2926199"/>
          </a:xfrm>
        </p:grpSpPr>
        <p:sp>
          <p:nvSpPr>
            <p:cNvPr id="19" name="TextBox 18"/>
            <p:cNvSpPr txBox="1"/>
            <p:nvPr/>
          </p:nvSpPr>
          <p:spPr>
            <a:xfrm>
              <a:off x="5148065" y="3645024"/>
              <a:ext cx="3311723" cy="513348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prstTxWarp prst="textStop">
                <a:avLst/>
              </a:prstTxWarp>
              <a:spAutoFit/>
            </a:bodyPr>
            <a:lstStyle/>
            <a:p>
              <a:pPr algn="ctr"/>
              <a:r>
                <a:rPr lang="en-US" altLang="ko-KR" b="1" dirty="0">
                  <a:ln w="28575">
                    <a:solidFill>
                      <a:schemeClr val="bg1"/>
                    </a:solidFill>
                  </a:ln>
                  <a:solidFill>
                    <a:srgbClr val="0000CC"/>
                  </a:solidFill>
                  <a:latin typeface="나눔고딕" pitchFamily="50" charset="-127"/>
                  <a:ea typeface="나눔고딕" pitchFamily="50" charset="-127"/>
                </a:rPr>
                <a:t>Samsung</a:t>
              </a:r>
              <a:endParaRPr lang="ko-KR" altLang="en-US" b="1" dirty="0">
                <a:ln w="28575">
                  <a:solidFill>
                    <a:schemeClr val="bg1"/>
                  </a:solidFill>
                </a:ln>
                <a:solidFill>
                  <a:srgbClr val="0000CC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60032" y="4509120"/>
              <a:ext cx="4104456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4625" indent="-174625">
                <a:buFont typeface="Wingdings" pitchFamily="2" charset="2"/>
                <a:buChar char="§"/>
              </a:pP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삼성전자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 :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전자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.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전기제품 제조업체</a:t>
              </a:r>
              <a:endPara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endParaRPr>
            </a:p>
            <a:p>
              <a:pPr marL="174625" indent="-174625">
                <a:buFont typeface="Wingdings" pitchFamily="2" charset="2"/>
                <a:buChar char="§"/>
              </a:pP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주 취급품목</a:t>
              </a:r>
              <a:endPara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endParaRPr>
            </a:p>
            <a:p>
              <a:pPr marL="174625" indent="-174625"/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  -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모니터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VCR,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텔레비전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휴대폰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냉장고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에어컨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</a:t>
              </a:r>
              <a:r>
                <a:rPr lang="ko-KR" altLang="en-US" sz="1600" b="1" dirty="0" err="1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홈네트워킹제품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CCTV,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반도체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정보통신기기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, LCD </a:t>
              </a:r>
            </a:p>
            <a:p>
              <a:pPr marL="174625" indent="-174625">
                <a:buFont typeface="Wingdings" pitchFamily="2" charset="2"/>
                <a:buChar char="§"/>
              </a:pPr>
              <a:r>
                <a:rPr lang="ko-KR" altLang="en-US" sz="1600" b="1" dirty="0" err="1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총매출액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: 72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조원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(2008)</a:t>
              </a:r>
            </a:p>
            <a:p>
              <a:pPr marL="174625" indent="-174625">
                <a:buFont typeface="Wingdings" pitchFamily="2" charset="2"/>
                <a:buChar char="§"/>
              </a:pP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순 이 </a:t>
              </a:r>
              <a:r>
                <a:rPr lang="ko-KR" altLang="en-US" sz="1600" b="1" dirty="0" err="1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익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: 5.5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조원</a:t>
              </a:r>
              <a:endParaRPr lang="en-US" altLang="ko-KR" sz="1600" b="1" dirty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endParaRPr>
            </a:p>
            <a:p>
              <a:pPr marL="174625" indent="-174625">
                <a:buFont typeface="Wingdings" pitchFamily="2" charset="2"/>
                <a:buChar char="§"/>
              </a:pP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종업원수 </a:t>
              </a:r>
              <a:r>
                <a:rPr lang="en-US" altLang="ko-KR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: 85,925</a:t>
              </a:r>
              <a:r>
                <a:rPr lang="ko-KR" altLang="en-US" sz="1600" b="1" dirty="0">
                  <a:solidFill>
                    <a:schemeClr val="bg1"/>
                  </a:solidFill>
                  <a:latin typeface="나눔고딕" pitchFamily="50" charset="-127"/>
                  <a:ea typeface="나눔고딕" pitchFamily="50" charset="-127"/>
                </a:rPr>
                <a:t>명</a:t>
              </a:r>
            </a:p>
          </p:txBody>
        </p:sp>
      </p:grpSp>
      <p:pic>
        <p:nvPicPr>
          <p:cNvPr id="5122" name="Picture 2" descr="C:\Documents and Settings\oxyz119\바탕 화면\발표자료\1417330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399" y="1291638"/>
            <a:ext cx="5689202" cy="4274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1907704" y="4665330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FF0000"/>
                </a:solidFill>
                <a:latin typeface="나눔고딕" pitchFamily="50" charset="-127"/>
                <a:ea typeface="나눔고딕" pitchFamily="50" charset="-127"/>
              </a:rPr>
              <a:t>17.69%            7.6%</a:t>
            </a:r>
            <a:endParaRPr lang="ko-KR" altLang="en-US" sz="4000" b="1" dirty="0">
              <a:solidFill>
                <a:srgbClr val="FF0000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-23812" y="1196752"/>
            <a:ext cx="9144000" cy="453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3000016" y="1340768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/>
              <a:t>1g</a:t>
            </a:r>
            <a:endParaRPr lang="ko-KR" altLang="en-US" sz="4400" b="1" dirty="0"/>
          </a:p>
        </p:txBody>
      </p:sp>
      <p:pic>
        <p:nvPicPr>
          <p:cNvPr id="5123" name="Picture 3" descr="C:\Documents and Settings\oxyz119\바탕 화면\발표자료\gold-bar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8" y="2564904"/>
            <a:ext cx="2447920" cy="17281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124" name="Picture 4" descr="C:\Documents and Settings\oxyz119\바탕 화면\발표자료\tomato%20se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3812" y="2564904"/>
            <a:ext cx="2352900" cy="172744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443732" y="4859868"/>
            <a:ext cx="3887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latin typeface="나눔고딕" pitchFamily="50" charset="-127"/>
                <a:ea typeface="나눔고딕" pitchFamily="50" charset="-127"/>
              </a:rPr>
              <a:t>126,000~135,000</a:t>
            </a:r>
            <a:r>
              <a:rPr lang="ko-KR" altLang="en-US" b="1" dirty="0">
                <a:latin typeface="나눔고딕" pitchFamily="50" charset="-127"/>
                <a:ea typeface="나눔고딕" pitchFamily="50" charset="-127"/>
              </a:rPr>
              <a:t>원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36865" y="4859868"/>
            <a:ext cx="3887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>
                <a:latin typeface="나눔고딕" pitchFamily="50" charset="-127"/>
                <a:ea typeface="나눔고딕" pitchFamily="50" charset="-127"/>
              </a:rPr>
              <a:t>약 </a:t>
            </a:r>
            <a:r>
              <a:rPr lang="en-US" altLang="ko-KR" b="1" dirty="0">
                <a:latin typeface="나눔고딕" pitchFamily="50" charset="-127"/>
                <a:ea typeface="나눔고딕" pitchFamily="50" charset="-127"/>
              </a:rPr>
              <a:t>46,000</a:t>
            </a:r>
            <a:r>
              <a:rPr lang="ko-KR" altLang="en-US" b="1" dirty="0">
                <a:latin typeface="나눔고딕" pitchFamily="50" charset="-127"/>
                <a:ea typeface="나눔고딕" pitchFamily="50" charset="-127"/>
              </a:rPr>
              <a:t>원</a:t>
            </a:r>
          </a:p>
        </p:txBody>
      </p:sp>
      <p:sp>
        <p:nvSpPr>
          <p:cNvPr id="30" name="1/2 액자 29"/>
          <p:cNvSpPr/>
          <p:nvPr/>
        </p:nvSpPr>
        <p:spPr>
          <a:xfrm rot="8030649">
            <a:off x="2462602" y="2111647"/>
            <a:ext cx="2448272" cy="2448272"/>
          </a:xfrm>
          <a:prstGeom prst="halfFrame">
            <a:avLst>
              <a:gd name="adj1" fmla="val 18290"/>
              <a:gd name="adj2" fmla="val 18808"/>
            </a:avLst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  <p:bldP spid="25" grpId="0"/>
      <p:bldP spid="28" grpId="0"/>
      <p:bldP spid="29" grpId="0"/>
      <p:bldP spid="30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11</TotalTime>
  <Words>137</Words>
  <Application>Microsoft Office PowerPoint</Application>
  <PresentationFormat>화면 슬라이드 쇼(4:3)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Plan_edu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Aegis</dc:creator>
  <cp:lastModifiedBy>Aegis</cp:lastModifiedBy>
  <cp:revision>2</cp:revision>
  <dcterms:created xsi:type="dcterms:W3CDTF">2010-11-10T02:03:14Z</dcterms:created>
  <dcterms:modified xsi:type="dcterms:W3CDTF">2010-11-10T02:14:43Z</dcterms:modified>
</cp:coreProperties>
</file>